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61" r:id="rId6"/>
    <p:sldId id="262" r:id="rId7"/>
    <p:sldId id="298" r:id="rId8"/>
    <p:sldId id="305" r:id="rId9"/>
    <p:sldId id="300" r:id="rId10"/>
    <p:sldId id="301" r:id="rId11"/>
    <p:sldId id="302" r:id="rId12"/>
    <p:sldId id="304" r:id="rId13"/>
    <p:sldId id="299" r:id="rId14"/>
    <p:sldId id="263" r:id="rId15"/>
    <p:sldId id="293" r:id="rId16"/>
    <p:sldId id="295" r:id="rId17"/>
    <p:sldId id="296" r:id="rId18"/>
    <p:sldId id="303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88523" autoAdjust="0"/>
  </p:normalViewPr>
  <p:slideViewPr>
    <p:cSldViewPr snapToGrid="0" showGuides="1">
      <p:cViewPr varScale="1">
        <p:scale>
          <a:sx n="54" d="100"/>
          <a:sy n="54" d="100"/>
        </p:scale>
        <p:origin x="2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C8B5-6021-48EA-94A7-DC422762C0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0D64-CAB2-4377-BBE4-BF3F1E169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7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66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D03433FF-A36C-42FA-B6A1-343D85376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006" y="1638000"/>
            <a:ext cx="4948214" cy="400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C2B81-9FBD-4F91-A99D-E2E62F84A4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2156" y="0"/>
            <a:ext cx="6099844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2FF6B-86ED-4E48-824E-5C54567C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87675"/>
            <a:ext cx="4964156" cy="82664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0F897065-C628-44AB-A9C8-2F8AAEFF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85D69A-3DAB-4609-83C0-DDCB0E05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030866FD-D493-4E40-BE0E-88A5E480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  <a:r>
              <a:rPr lang="da-DK" dirty="0">
                <a:noFill/>
              </a:rPr>
              <a:t>0	0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A84C5-6E9A-4A39-81D2-A4766FF3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6D9-8604-4CE0-9290-25D835D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FED87F5-692B-43A2-B999-E599CDD7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9D3425-F8FB-4DAF-8A9B-B6B63F152AA9}" type="datetime3">
              <a:rPr lang="da-DK" smtClean="0"/>
              <a:t>30.03.2022</a:t>
            </a:fld>
            <a:endParaRPr lang="da-DK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154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1416050"/>
            <a:ext cx="228036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6547" y="2531466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460466" y="4104614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475931" y="4980245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1362" y="4554277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94529" y="1416050"/>
            <a:ext cx="278683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981362" y="1440585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583" y="1416050"/>
            <a:ext cx="25662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6525" y="1595200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96525" y="2438289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285750" y="341583"/>
            <a:ext cx="10752137" cy="49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da-DK" sz="3200" b="0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</p:spTree>
    <p:extLst>
      <p:ext uri="{BB962C8B-B14F-4D97-AF65-F5344CB8AC3E}">
        <p14:creationId xmlns:p14="http://schemas.microsoft.com/office/powerpoint/2010/main" val="13800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027D26-F3F7-4988-855F-0F502F599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AF3DE80-6B65-463B-943D-1E72AAF42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30.03.2022</a:t>
            </a:fld>
            <a:endParaRPr lang="da-DK" dirty="0"/>
          </a:p>
        </p:txBody>
      </p:sp>
      <p:pic>
        <p:nvPicPr>
          <p:cNvPr id="2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3AFAE714-AA58-4292-A682-8D1079090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4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29CD4233-F331-4D5B-B9CF-567814FD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291C62D-3F94-43C6-8CAB-B792F769A1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063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-1" y="0"/>
            <a:ext cx="7197749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25CE80-2CC4-453F-9E5D-D1CF0859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37581D82-3815-457C-92E8-06D7A63784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AC4AA6-D2C8-4A8C-8428-39A60869D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94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0A48B-204D-46D9-AC98-0537003F65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941E6E-6BAC-4A15-B058-9CE7C05895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30.03.2022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8368F33E-E082-4759-B776-D0370C71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62C9B8B6-589D-4F65-843F-C4FAEB9C5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91E0C3-38FB-4A05-9222-21D4D9452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258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B8A14-B94C-4D55-914C-31401F50A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81914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02F7DC4-E8A0-4835-8785-592C4B4C4E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30.03.2022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97A6C2FE-B677-48BB-A659-DEEB85D4E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9FF76FD-C66A-4EC4-9AB5-616232DE1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2C070D-E54D-451D-AC67-7D5871CB7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299075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08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565F3085-71F3-4B75-8FE8-1A523EC793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C3779-B922-43C9-BAC8-A296D850F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15372364-B9E1-4EFD-8571-76441BBEF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3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8714DF85-F004-427C-AF19-001889FAF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E982690-DA76-48A9-A83F-C7E00082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220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C5EC0EC-D4A2-4423-B8B5-1B952DD89C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D3F337-32ED-4DDF-B913-8F63A712B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B6DB25-D463-42D6-8A4D-7C6927965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15494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2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94D93EB-3F52-436F-905E-95EFD60EE8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81B418-FF97-4B37-87DF-5E58B94907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74F0A0-3F56-4720-B25D-E0AFED7B7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33253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A499C47-91C5-429D-94BE-0B7C66BCED70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9AB3D-58F3-4ABA-A926-43393A00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F277CF-B83C-45A4-B764-7F715288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6CE927BB-E6B9-45B2-B8AA-F221034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87675"/>
            <a:ext cx="11611900" cy="826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961999"/>
            <a:ext cx="11612364" cy="367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075" y="6419522"/>
            <a:ext cx="245270" cy="1802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15E4-8FF3-49BC-992D-C353F6D1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pic>
        <p:nvPicPr>
          <p:cNvPr id="14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51CF3E7A-76C1-4C96-87C5-80D3C0BC7C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5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7B09AC3-FD21-4406-8C12-F2261A8AD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21" r:id="rId9"/>
    <p:sldLayoutId id="2147483652" r:id="rId10"/>
    <p:sldLayoutId id="2147483735" r:id="rId11"/>
    <p:sldLayoutId id="2147483654" r:id="rId12"/>
    <p:sldLayoutId id="2147483655" r:id="rId13"/>
    <p:sldLayoutId id="214748372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8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49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892" userDrawn="1">
          <p15:clr>
            <a:srgbClr val="F26B43"/>
          </p15:clr>
        </p15:guide>
        <p15:guide id="7" orient="horz" pos="1235" userDrawn="1">
          <p15:clr>
            <a:srgbClr val="F26B43"/>
          </p15:clr>
        </p15:guide>
        <p15:guide id="8" orient="horz" pos="3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icl-easj.dk/Machine%20Learning/Opgaver%20Alm/Chapter%206%20Assignments.pdf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VeUPuFGJHk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A1AB8-800B-41D6-B531-8AE2611B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 smtClean="0"/>
              <a:t>Decision Trees </a:t>
            </a:r>
            <a:br>
              <a:rPr lang="da-DK" sz="5400" dirty="0" smtClean="0"/>
            </a:br>
            <a:r>
              <a:rPr lang="da-DK" sz="5400" dirty="0" smtClean="0"/>
              <a:t>The basics</a:t>
            </a:r>
            <a:endParaRPr lang="da-DK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3ED8-1B47-4327-8F05-73E798E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D4D4-979D-4176-83BE-1EEEBBDDA05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4" y="4265835"/>
            <a:ext cx="6889547" cy="371016"/>
          </a:xfrm>
        </p:spPr>
        <p:txBody>
          <a:bodyPr/>
          <a:lstStyle/>
          <a:p>
            <a:r>
              <a:rPr lang="da-DK" dirty="0" smtClean="0"/>
              <a:t>31.03.2020 reviewed 18.10.2020  and 10.04.2021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4C535-EC1E-4F9C-B11D-8F58AA1F9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Michael Claudius, </a:t>
            </a:r>
            <a:r>
              <a:rPr lang="da-DK" dirty="0" err="1" smtClean="0"/>
              <a:t>Associate</a:t>
            </a:r>
            <a:r>
              <a:rPr lang="da-DK" dirty="0" smtClean="0"/>
              <a:t> Professor, Roskilde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Gini impurity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95337"/>
            <a:ext cx="11612364" cy="4416358"/>
          </a:xfrm>
        </p:spPr>
        <p:txBody>
          <a:bodyPr/>
          <a:lstStyle/>
          <a:p>
            <a:r>
              <a:rPr lang="en-GB" b="1" dirty="0" smtClean="0"/>
              <a:t>Like diamonds the more pure the better; so the more homogeneous the better</a:t>
            </a:r>
          </a:p>
          <a:p>
            <a:endParaRPr lang="en-GB" b="1" dirty="0" smtClean="0"/>
          </a:p>
          <a:p>
            <a:r>
              <a:rPr lang="en-GB" b="1" dirty="0" smtClean="0"/>
              <a:t>A node is pure, if all instances belongs to the same class Gini score = 0</a:t>
            </a:r>
          </a:p>
          <a:p>
            <a:r>
              <a:rPr lang="en-GB" b="1" dirty="0" smtClean="0"/>
              <a:t>Otherwise more or less impure</a:t>
            </a:r>
          </a:p>
          <a:p>
            <a:pPr lvl="1"/>
            <a:r>
              <a:rPr lang="en-GB" b="1" dirty="0" smtClean="0"/>
              <a:t>Impurity is measured by the Gini score </a:t>
            </a:r>
            <a:r>
              <a:rPr lang="en-US" b="1" dirty="0" err="1"/>
              <a:t>G</a:t>
            </a:r>
            <a:r>
              <a:rPr lang="en-US" b="1" baseline="-25000" dirty="0" err="1"/>
              <a:t>i</a:t>
            </a:r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Look at figure 6.1.</a:t>
            </a:r>
          </a:p>
          <a:p>
            <a:r>
              <a:rPr lang="en-GB" b="1" dirty="0" smtClean="0"/>
              <a:t>Depth 2 left node: </a:t>
            </a:r>
            <a:r>
              <a:rPr lang="en-US" b="1" dirty="0" err="1"/>
              <a:t>G</a:t>
            </a:r>
            <a:r>
              <a:rPr lang="en-US" b="1" baseline="-25000" dirty="0" err="1"/>
              <a:t>i</a:t>
            </a:r>
            <a:r>
              <a:rPr lang="en-GB" b="1" dirty="0"/>
              <a:t> = 1 </a:t>
            </a:r>
            <a:r>
              <a:rPr lang="en-DK" b="1" dirty="0"/>
              <a:t>– </a:t>
            </a:r>
            <a:r>
              <a:rPr lang="en-GB" b="1" dirty="0"/>
              <a:t>(0/54)</a:t>
            </a:r>
            <a:r>
              <a:rPr lang="en-GB" b="1" baseline="30000" dirty="0"/>
              <a:t>2</a:t>
            </a:r>
            <a:r>
              <a:rPr lang="en-GB" b="1" dirty="0"/>
              <a:t> - (49/54)</a:t>
            </a:r>
            <a:r>
              <a:rPr lang="en-GB" b="1" baseline="30000" dirty="0"/>
              <a:t>2</a:t>
            </a:r>
            <a:r>
              <a:rPr lang="en-GB" b="1" dirty="0"/>
              <a:t> - (</a:t>
            </a:r>
            <a:r>
              <a:rPr lang="en-GB" b="1" dirty="0" smtClean="0"/>
              <a:t>5/54)</a:t>
            </a:r>
            <a:r>
              <a:rPr lang="en-GB" b="1" baseline="30000" dirty="0" smtClean="0"/>
              <a:t>2 </a:t>
            </a:r>
            <a:r>
              <a:rPr lang="en-GB" b="1" dirty="0" smtClean="0"/>
              <a:t>= 0.168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78" y="3132306"/>
            <a:ext cx="5831327" cy="17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47217"/>
            <a:ext cx="11612364" cy="4111557"/>
          </a:xfrm>
        </p:spPr>
        <p:txBody>
          <a:bodyPr/>
          <a:lstStyle/>
          <a:p>
            <a:r>
              <a:rPr lang="en-GB" b="1" dirty="0" smtClean="0"/>
              <a:t>Idea is to train the model (i.e. changing </a:t>
            </a:r>
            <a:r>
              <a:rPr lang="en-US" b="1" dirty="0" smtClean="0"/>
              <a:t>the structure of the tree</a:t>
            </a:r>
            <a:r>
              <a:rPr lang="en-GB" b="1" dirty="0" smtClean="0"/>
              <a:t>)</a:t>
            </a:r>
          </a:p>
          <a:p>
            <a:r>
              <a:rPr lang="en-GB" b="1" dirty="0" smtClean="0">
                <a:sym typeface="Wingdings" panose="05000000000000000000" pitchFamily="2" charset="2"/>
              </a:rPr>
              <a:t>So need a cost function </a:t>
            </a:r>
            <a:r>
              <a:rPr lang="en-GB" b="1" dirty="0">
                <a:sym typeface="Wingdings" panose="05000000000000000000" pitchFamily="2" charset="2"/>
              </a:rPr>
              <a:t>J</a:t>
            </a:r>
            <a:r>
              <a:rPr lang="en-GB" b="1" dirty="0" smtClean="0">
                <a:sym typeface="Wingdings" panose="05000000000000000000" pitchFamily="2" charset="2"/>
              </a:rPr>
              <a:t>( </a:t>
            </a:r>
            <a:r>
              <a:rPr lang="en-US" b="1" dirty="0" err="1" smtClean="0"/>
              <a:t>G</a:t>
            </a:r>
            <a:r>
              <a:rPr lang="en-US" b="1" baseline="-25000" dirty="0" err="1" smtClean="0"/>
              <a:t>left</a:t>
            </a:r>
            <a:r>
              <a:rPr lang="en-US" b="1" baseline="-25000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G</a:t>
            </a:r>
            <a:r>
              <a:rPr lang="en-US" b="1" baseline="-25000" dirty="0" err="1" smtClean="0"/>
              <a:t>right</a:t>
            </a:r>
            <a:r>
              <a:rPr lang="en-US" b="1" baseline="-25000" dirty="0" smtClean="0"/>
              <a:t> </a:t>
            </a:r>
            <a:r>
              <a:rPr lang="en-GB" b="1" dirty="0" smtClean="0">
                <a:sym typeface="Wingdings" panose="05000000000000000000" pitchFamily="2" charset="2"/>
              </a:rPr>
              <a:t>) fulfilling:</a:t>
            </a:r>
          </a:p>
          <a:p>
            <a:endParaRPr lang="en-GB" b="1" dirty="0" smtClean="0">
              <a:sym typeface="Wingdings" panose="05000000000000000000" pitchFamily="2" charset="2"/>
            </a:endParaRPr>
          </a:p>
          <a:p>
            <a:pPr lvl="1"/>
            <a:r>
              <a:rPr lang="en-GB" b="1" dirty="0" smtClean="0">
                <a:sym typeface="Wingdings" panose="05000000000000000000" pitchFamily="2" charset="2"/>
              </a:rPr>
              <a:t>Higher impurity =&gt; higher costs</a:t>
            </a:r>
          </a:p>
          <a:p>
            <a:pPr lvl="1"/>
            <a:r>
              <a:rPr lang="en-GB" b="1" dirty="0" smtClean="0">
                <a:sym typeface="Wingdings" panose="05000000000000000000" pitchFamily="2" charset="2"/>
              </a:rPr>
              <a:t>Low impurity =&gt; low costs		</a:t>
            </a:r>
          </a:p>
          <a:p>
            <a:pPr marL="504000" lvl="2" indent="0">
              <a:buNone/>
            </a:pPr>
            <a:endParaRPr lang="en-GB" b="1" dirty="0">
              <a:sym typeface="Wingdings" panose="05000000000000000000" pitchFamily="2" charset="2"/>
            </a:endParaRPr>
          </a:p>
          <a:p>
            <a:r>
              <a:rPr lang="en-GB" b="1" dirty="0" smtClean="0">
                <a:sym typeface="Wingdings" panose="05000000000000000000" pitchFamily="2" charset="2"/>
              </a:rPr>
              <a:t>And yes it exists! We are lucky.</a:t>
            </a:r>
            <a:r>
              <a:rPr lang="en-GB" b="1" dirty="0">
                <a:sym typeface="Wingdings" panose="05000000000000000000" pitchFamily="2" charset="2"/>
              </a:rPr>
              <a:t>	</a:t>
            </a:r>
          </a:p>
          <a:p>
            <a:pPr marL="504000" lvl="2" indent="0">
              <a:buNone/>
            </a:pPr>
            <a:endParaRPr lang="en-GB" b="1" dirty="0">
              <a:sym typeface="Wingdings" panose="05000000000000000000" pitchFamily="2" charset="2"/>
            </a:endParaRPr>
          </a:p>
          <a:p>
            <a:pPr marL="504000" lvl="2" indent="0">
              <a:buNone/>
            </a:pPr>
            <a:endParaRPr lang="en-GB" b="1" dirty="0">
              <a:sym typeface="Wingdings" panose="05000000000000000000" pitchFamily="2" charset="2"/>
            </a:endParaRPr>
          </a:p>
          <a:p>
            <a:endParaRPr lang="en-US" b="1" dirty="0"/>
          </a:p>
          <a:p>
            <a:endParaRPr lang="en-US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2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CART cost function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99098"/>
            <a:ext cx="11612364" cy="4059676"/>
          </a:xfrm>
        </p:spPr>
        <p:txBody>
          <a:bodyPr/>
          <a:lstStyle/>
          <a:p>
            <a:r>
              <a:rPr lang="en-US" b="1" dirty="0" smtClean="0"/>
              <a:t>Why lucky. It is very simple</a:t>
            </a:r>
            <a:endParaRPr lang="en-US" b="1" dirty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How to find the best decision tree? This time we are rather lucky</a:t>
            </a:r>
            <a:r>
              <a:rPr lang="en-DK" b="1" dirty="0" smtClean="0"/>
              <a:t>…</a:t>
            </a:r>
            <a:r>
              <a:rPr lang="en-US" b="1" dirty="0" smtClean="0"/>
              <a:t>..</a:t>
            </a: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77274" y="2240955"/>
            <a:ext cx="8499543" cy="2772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94" y="2809101"/>
            <a:ext cx="7944255" cy="21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Training average cost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61999"/>
            <a:ext cx="11612364" cy="3796775"/>
          </a:xfrm>
        </p:spPr>
        <p:txBody>
          <a:bodyPr/>
          <a:lstStyle/>
          <a:p>
            <a:r>
              <a:rPr lang="en-US" b="1" dirty="0" smtClean="0"/>
              <a:t>Why rather lucky?, because procedure is simple, </a:t>
            </a:r>
            <a:r>
              <a:rPr lang="en-US" b="1" dirty="0" smtClean="0"/>
              <a:t>but </a:t>
            </a:r>
            <a:r>
              <a:rPr lang="en-US" b="1" dirty="0" smtClean="0"/>
              <a:t>unfortunately recursive</a:t>
            </a:r>
          </a:p>
          <a:p>
            <a:endParaRPr lang="en-US" b="1" dirty="0" smtClean="0"/>
          </a:p>
          <a:p>
            <a:r>
              <a:rPr lang="en-US" b="1" dirty="0" smtClean="0"/>
              <a:t>Split the training set in two sub set using a feature, k, and a threshold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 (a value like: petal length &lt; 2.45)</a:t>
            </a:r>
          </a:p>
          <a:p>
            <a:r>
              <a:rPr lang="en-US" b="1" dirty="0" smtClean="0"/>
              <a:t>Searches for the (k,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) producing the purest subsets (weighted by size / sample number)</a:t>
            </a:r>
          </a:p>
          <a:p>
            <a:r>
              <a:rPr lang="en-US" b="1" dirty="0" smtClean="0"/>
              <a:t>Then it splits the subsets using the same logic etc. etc.</a:t>
            </a:r>
          </a:p>
          <a:p>
            <a:r>
              <a:rPr lang="en-US" b="1" dirty="0" smtClean="0"/>
              <a:t>That is an endless story so</a:t>
            </a:r>
          </a:p>
          <a:p>
            <a:r>
              <a:rPr lang="en-US" b="1" dirty="0" smtClean="0"/>
              <a:t>Stop when</a:t>
            </a:r>
          </a:p>
          <a:p>
            <a:pPr lvl="1"/>
            <a:r>
              <a:rPr lang="en-US" b="1" dirty="0" smtClean="0"/>
              <a:t>maximum depth (e.g. 3 in Iris example) is reached</a:t>
            </a:r>
          </a:p>
          <a:p>
            <a:pPr lvl="1"/>
            <a:r>
              <a:rPr lang="en-US" b="1" dirty="0" smtClean="0"/>
              <a:t>OR if a split does not reduce impurity/entropy</a:t>
            </a:r>
          </a:p>
          <a:p>
            <a:pPr lvl="1"/>
            <a:r>
              <a:rPr lang="en-US" b="1" dirty="0" smtClean="0"/>
              <a:t>OR few items in a leaf (10%, 20%..?)</a:t>
            </a:r>
          </a:p>
          <a:p>
            <a:pPr lvl="1"/>
            <a:r>
              <a:rPr lang="en-US" b="1" dirty="0" smtClean="0"/>
              <a:t>OR all items in one binary leaf</a:t>
            </a:r>
            <a:r>
              <a:rPr lang="en-DK" b="1" dirty="0" smtClean="0"/>
              <a:t>…</a:t>
            </a:r>
            <a:r>
              <a:rPr lang="en-US" b="1" dirty="0" smtClean="0"/>
              <a:t>.?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Recursion is greedy (time/memory consuming), so we will have to stop when the solution is “good” enough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US" b="1" dirty="0" smtClean="0"/>
          </a:p>
          <a:p>
            <a:r>
              <a:rPr lang="en-US" b="1" dirty="0" smtClean="0"/>
              <a:t>(BAM)</a:t>
            </a:r>
            <a:r>
              <a:rPr lang="en-GB" b="1" dirty="0" smtClean="0"/>
              <a:t> </a:t>
            </a:r>
          </a:p>
          <a:p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95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</a:t>
            </a:r>
            <a:r>
              <a:rPr lang="da-DK" dirty="0" smtClean="0"/>
              <a:t>ecison tree sensivity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99098"/>
            <a:ext cx="11612364" cy="4059676"/>
          </a:xfrm>
        </p:spPr>
        <p:txBody>
          <a:bodyPr/>
          <a:lstStyle/>
          <a:p>
            <a:r>
              <a:rPr lang="en-US" b="1" dirty="0" smtClean="0"/>
              <a:t>Change the data a little and then you get these very different boundaries !</a:t>
            </a:r>
            <a:endParaRPr lang="en-US" b="1" dirty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77274" y="2240954"/>
            <a:ext cx="8577364" cy="36345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69204" y="2248399"/>
            <a:ext cx="5943600" cy="33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Assignments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61999"/>
            <a:ext cx="11612364" cy="3796775"/>
          </a:xfrm>
        </p:spPr>
        <p:txBody>
          <a:bodyPr/>
          <a:lstStyle/>
          <a:p>
            <a:r>
              <a:rPr lang="en-GB" b="1" dirty="0" smtClean="0"/>
              <a:t>It is time for discussion and solving a few assignments in groups</a:t>
            </a:r>
          </a:p>
          <a:p>
            <a:pPr marL="504000" lvl="2" indent="0">
              <a:buNone/>
            </a:pPr>
            <a:endParaRPr lang="en-GB" b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hlinkClick r:id="rId2"/>
              </a:rPr>
              <a:t>Decision Trees Questions Chapter 6</a:t>
            </a:r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173557" y="2866417"/>
            <a:ext cx="4049557" cy="27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decision tree?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34" y="1598833"/>
            <a:ext cx="11612364" cy="4335039"/>
          </a:xfrm>
        </p:spPr>
        <p:txBody>
          <a:bodyPr/>
          <a:lstStyle/>
          <a:p>
            <a:r>
              <a:rPr lang="en-GB" b="1" dirty="0" smtClean="0"/>
              <a:t>A </a:t>
            </a:r>
            <a:r>
              <a:rPr lang="en-GB" b="1" i="1" dirty="0" smtClean="0"/>
              <a:t>powerful</a:t>
            </a:r>
            <a:r>
              <a:rPr lang="en-GB" b="1" dirty="0" smtClean="0"/>
              <a:t> predicative algorithm for classification and regression</a:t>
            </a:r>
          </a:p>
          <a:p>
            <a:r>
              <a:rPr lang="en-GB" b="1" dirty="0" smtClean="0"/>
              <a:t>Predictions are based on (binary) trees</a:t>
            </a:r>
          </a:p>
          <a:p>
            <a:pPr lvl="1"/>
            <a:r>
              <a:rPr lang="en-GB" b="1" dirty="0" smtClean="0"/>
              <a:t>Root</a:t>
            </a:r>
          </a:p>
          <a:p>
            <a:pPr lvl="1"/>
            <a:r>
              <a:rPr lang="en-GB" b="1" dirty="0" smtClean="0"/>
              <a:t>Nodes (inner nodes and leafs at the bottom)</a:t>
            </a:r>
          </a:p>
          <a:p>
            <a:pPr lvl="1"/>
            <a:r>
              <a:rPr lang="en-GB" b="1" dirty="0" smtClean="0"/>
              <a:t>Leafs are nodes with no children</a:t>
            </a:r>
          </a:p>
          <a:p>
            <a:r>
              <a:rPr lang="en-GB" b="1" dirty="0" smtClean="0"/>
              <a:t>Classification </a:t>
            </a:r>
            <a:r>
              <a:rPr lang="en-GB" b="1" dirty="0" smtClean="0"/>
              <a:t>OR value regression</a:t>
            </a:r>
          </a:p>
          <a:p>
            <a:r>
              <a:rPr lang="en-GB" b="1" dirty="0" smtClean="0"/>
              <a:t>Training is based on Gini impurity OR entropy</a:t>
            </a:r>
          </a:p>
          <a:p>
            <a:r>
              <a:rPr lang="en-GB" b="1" dirty="0" smtClean="0"/>
              <a:t>Fundamental component of </a:t>
            </a:r>
            <a:r>
              <a:rPr lang="en-GB" b="1" dirty="0" err="1" smtClean="0"/>
              <a:t>RandomForest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Give you a minute: Its BCT (Before Corona Times). You and 159 other students wake up in the morning.</a:t>
            </a:r>
          </a:p>
          <a:p>
            <a:pPr lvl="1"/>
            <a:r>
              <a:rPr lang="en-GB" b="1" dirty="0" smtClean="0"/>
              <a:t>How many will be late to school start. What is the probability for a student to be late.</a:t>
            </a:r>
            <a:endParaRPr lang="en-GB" b="1" dirty="0"/>
          </a:p>
          <a:p>
            <a:pPr lvl="1"/>
            <a:r>
              <a:rPr lang="en-GB" b="1" dirty="0" smtClean="0"/>
              <a:t>Take train Yes/No. Is Train delayed Yes/No. </a:t>
            </a:r>
          </a:p>
          <a:p>
            <a:pPr lvl="1"/>
            <a:r>
              <a:rPr lang="en-GB" b="1" dirty="0" smtClean="0"/>
              <a:t>Make a tree guessing some numbers for each question. </a:t>
            </a:r>
            <a:br>
              <a:rPr lang="en-GB" b="1" dirty="0" smtClean="0"/>
            </a:br>
            <a:r>
              <a:rPr lang="en-GB" b="1" dirty="0" smtClean="0"/>
              <a:t>Now you have an idea of the probability for delayed students</a:t>
            </a:r>
          </a:p>
          <a:p>
            <a:pPr lvl="1"/>
            <a:endParaRPr lang="en-GB" b="1" dirty="0" smtClean="0"/>
          </a:p>
          <a:p>
            <a:r>
              <a:rPr lang="en-GB" b="1" dirty="0" smtClean="0"/>
              <a:t>So its predicting something; lets look at that !</a:t>
            </a:r>
            <a:endParaRPr lang="en-GB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2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of decision trees?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683138"/>
            <a:ext cx="11612364" cy="4222361"/>
          </a:xfrm>
        </p:spPr>
        <p:txBody>
          <a:bodyPr/>
          <a:lstStyle/>
          <a:p>
            <a:r>
              <a:rPr lang="en-GB" b="1" dirty="0" smtClean="0"/>
              <a:t>Advantages</a:t>
            </a:r>
            <a:endParaRPr lang="en-GB" b="1" dirty="0"/>
          </a:p>
          <a:p>
            <a:pPr lvl="1"/>
            <a:r>
              <a:rPr lang="en-GB" b="1" dirty="0" smtClean="0"/>
              <a:t>Very good for complex data sets</a:t>
            </a:r>
          </a:p>
          <a:p>
            <a:pPr lvl="1"/>
            <a:r>
              <a:rPr lang="en-GB" b="1" dirty="0" smtClean="0"/>
              <a:t>White box; knows in details  how it works</a:t>
            </a:r>
          </a:p>
          <a:p>
            <a:pPr lvl="1"/>
            <a:r>
              <a:rPr lang="en-GB" b="1" dirty="0" smtClean="0"/>
              <a:t>Simple, no feature preparation, no scaling and no </a:t>
            </a:r>
            <a:r>
              <a:rPr lang="en-GB" b="1" dirty="0" err="1" smtClean="0"/>
              <a:t>centering</a:t>
            </a:r>
            <a:endParaRPr lang="en-GB" b="1" dirty="0" smtClean="0"/>
          </a:p>
          <a:p>
            <a:pPr lvl="1"/>
            <a:r>
              <a:rPr lang="en-GB" b="1" dirty="0" smtClean="0"/>
              <a:t>Easy to use</a:t>
            </a:r>
          </a:p>
          <a:p>
            <a:pPr lvl="1"/>
            <a:r>
              <a:rPr lang="en-GB" b="1" dirty="0" smtClean="0"/>
              <a:t>Fast prediction, even for huge data sets</a:t>
            </a:r>
          </a:p>
          <a:p>
            <a:pPr lvl="1"/>
            <a:r>
              <a:rPr lang="en-GB" b="1" dirty="0" smtClean="0"/>
              <a:t>Basic component of Random Forest algorithm</a:t>
            </a:r>
          </a:p>
          <a:p>
            <a:endParaRPr lang="en-GB" b="1" dirty="0"/>
          </a:p>
          <a:p>
            <a:r>
              <a:rPr lang="en-GB" b="1" dirty="0" smtClean="0"/>
              <a:t>Disadvantages</a:t>
            </a:r>
          </a:p>
          <a:p>
            <a:pPr lvl="1"/>
            <a:r>
              <a:rPr lang="en-GB" b="1" dirty="0" smtClean="0"/>
              <a:t>Sensitive to small variations in the training data set =&gt; very different models</a:t>
            </a:r>
          </a:p>
          <a:p>
            <a:pPr lvl="1"/>
            <a:r>
              <a:rPr lang="en-GB" b="1" dirty="0" smtClean="0"/>
              <a:t>Sensitive to data set rotation =&gt; unnecessary convoluted decision boundaries</a:t>
            </a:r>
          </a:p>
          <a:p>
            <a:pPr lvl="1"/>
            <a:r>
              <a:rPr lang="en-GB" b="1" dirty="0" smtClean="0"/>
              <a:t>Easy to </a:t>
            </a:r>
            <a:r>
              <a:rPr lang="en-GB" b="1" dirty="0" err="1" smtClean="0"/>
              <a:t>overfit</a:t>
            </a:r>
            <a:r>
              <a:rPr lang="en-GB" b="1" dirty="0" smtClean="0"/>
              <a:t>, must adjust for example</a:t>
            </a:r>
          </a:p>
          <a:p>
            <a:pPr lvl="2"/>
            <a:r>
              <a:rPr lang="en-GB" b="1" dirty="0" smtClean="0"/>
              <a:t>maximum depth (i.e. number of levels)</a:t>
            </a:r>
          </a:p>
          <a:p>
            <a:pPr lvl="2"/>
            <a:r>
              <a:rPr lang="en-GB" b="1" dirty="0" smtClean="0"/>
              <a:t>minimum number of samples in a leaf</a:t>
            </a:r>
            <a:endParaRPr lang="en-GB" b="1" dirty="0"/>
          </a:p>
          <a:p>
            <a:pPr lvl="2"/>
            <a:r>
              <a:rPr lang="en-GB" b="1" dirty="0" smtClean="0"/>
              <a:t>minimum </a:t>
            </a:r>
            <a:r>
              <a:rPr lang="en-GB" b="1" dirty="0"/>
              <a:t>number of samples </a:t>
            </a:r>
            <a:r>
              <a:rPr lang="en-GB" b="1" dirty="0" smtClean="0"/>
              <a:t>in a node before it  can split</a:t>
            </a:r>
          </a:p>
          <a:p>
            <a:pPr lvl="1"/>
            <a:r>
              <a:rPr lang="en-GB" b="1" dirty="0" smtClean="0"/>
              <a:t>Slow algorithm for training (which must be stopped)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47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Choose and build classifier(s)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841771"/>
            <a:ext cx="11612364" cy="3795100"/>
          </a:xfrm>
        </p:spPr>
        <p:txBody>
          <a:bodyPr/>
          <a:lstStyle/>
          <a:p>
            <a:r>
              <a:rPr lang="en-GB" b="1" dirty="0" smtClean="0"/>
              <a:t>Find features and make a decision on the split-values</a:t>
            </a:r>
          </a:p>
          <a:p>
            <a:r>
              <a:rPr lang="en-GB" b="1" dirty="0" smtClean="0"/>
              <a:t>The aim is to find  variables and values that split the data into homogenous groups</a:t>
            </a:r>
          </a:p>
          <a:p>
            <a:pPr lvl="1"/>
            <a:r>
              <a:rPr lang="en-GB" b="1" dirty="0" smtClean="0"/>
              <a:t>Minimizing using entropy </a:t>
            </a:r>
            <a:r>
              <a:rPr lang="en-GB" b="1" dirty="0" smtClean="0"/>
              <a:t>or Gini-impurity</a:t>
            </a:r>
            <a:endParaRPr lang="en-GB" b="1" dirty="0" smtClean="0"/>
          </a:p>
          <a:p>
            <a:pPr marL="252000" lvl="1" indent="0">
              <a:buNone/>
            </a:pPr>
            <a:endParaRPr lang="en-GB" b="1" dirty="0" smtClean="0"/>
          </a:p>
          <a:p>
            <a:pPr marL="252000" lvl="1" indent="0">
              <a:buNone/>
            </a:pPr>
            <a:endParaRPr lang="en-GB" b="1" dirty="0"/>
          </a:p>
          <a:p>
            <a:pPr marL="252000" lvl="1" indent="0">
              <a:buNone/>
            </a:pPr>
            <a:r>
              <a:rPr lang="en-GB" b="1" dirty="0" smtClean="0"/>
              <a:t>Let’s </a:t>
            </a:r>
            <a:r>
              <a:rPr lang="en-GB" b="1" dirty="0" smtClean="0"/>
              <a:t>see how it </a:t>
            </a:r>
            <a:r>
              <a:rPr lang="en-GB" b="1" dirty="0" smtClean="0"/>
              <a:t>looks for the Iris case!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But </a:t>
            </a:r>
            <a:r>
              <a:rPr lang="en-GB" b="1" dirty="0"/>
              <a:t>first </a:t>
            </a:r>
            <a:r>
              <a:rPr lang="en-GB" b="1" dirty="0" smtClean="0"/>
              <a:t>we watch </a:t>
            </a:r>
            <a:r>
              <a:rPr lang="en-GB" b="1" dirty="0"/>
              <a:t>an easy video introduction </a:t>
            </a:r>
            <a:r>
              <a:rPr lang="en-US" dirty="0">
                <a:hlinkClick r:id="rId2"/>
              </a:rPr>
              <a:t>Decision Trees Introduction(16 minutes)</a:t>
            </a:r>
            <a:endParaRPr lang="en-GB" b="1" dirty="0"/>
          </a:p>
          <a:p>
            <a:pPr marL="252000" lvl="1" indent="0">
              <a:buNone/>
            </a:pPr>
            <a:endParaRPr lang="en-GB" b="1" dirty="0"/>
          </a:p>
          <a:p>
            <a:pPr marL="594900" lvl="1" indent="-342900">
              <a:buFont typeface="+mj-lt"/>
              <a:buAutoNum type="arabicPeriod"/>
            </a:pP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4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Iris flower case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3" y="1527497"/>
            <a:ext cx="11612364" cy="3674871"/>
          </a:xfrm>
        </p:spPr>
        <p:txBody>
          <a:bodyPr/>
          <a:lstStyle/>
          <a:p>
            <a:r>
              <a:rPr lang="en-GB" b="1" dirty="0" smtClean="0"/>
              <a:t>Data set with 150 Iris </a:t>
            </a:r>
            <a:r>
              <a:rPr lang="en-GB" b="1" dirty="0"/>
              <a:t>p</a:t>
            </a:r>
            <a:r>
              <a:rPr lang="en-GB" b="1" dirty="0" smtClean="0"/>
              <a:t>ictures of 3 different species (50 each)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99745" y="2196687"/>
            <a:ext cx="7717276" cy="34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Choose and build classifier(s)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8000" y="1841771"/>
                <a:ext cx="11612364" cy="3795100"/>
              </a:xfrm>
            </p:spPr>
            <p:txBody>
              <a:bodyPr/>
              <a:lstStyle/>
              <a:p>
                <a:r>
                  <a:rPr lang="en-GB" b="1" dirty="0" smtClean="0"/>
                  <a:t>Find features and make a decision on the split-values</a:t>
                </a:r>
              </a:p>
              <a:p>
                <a:r>
                  <a:rPr lang="en-GB" b="1" dirty="0" smtClean="0"/>
                  <a:t>The aim is to find  variables and values that split the data into homogenous groups</a:t>
                </a:r>
              </a:p>
              <a:p>
                <a:pPr lvl="1"/>
                <a:r>
                  <a:rPr lang="en-GB" b="1" dirty="0" smtClean="0"/>
                  <a:t>Minimizing using entropy or impurity</a:t>
                </a:r>
              </a:p>
              <a:p>
                <a:endParaRPr lang="en-GB" b="1" dirty="0" smtClean="0"/>
              </a:p>
              <a:p>
                <a:r>
                  <a:rPr lang="en-GB" b="1" dirty="0" smtClean="0"/>
                  <a:t>The decision tree is based on </a:t>
                </a:r>
              </a:p>
              <a:p>
                <a:pPr lvl="1"/>
                <a:r>
                  <a:rPr lang="en-US" b="1" dirty="0">
                    <a:sym typeface="Wingdings" panose="05000000000000000000" pitchFamily="2" charset="2"/>
                  </a:rPr>
                  <a:t>Petal length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en-US" b="1" dirty="0">
                    <a:sym typeface="Wingdings" panose="05000000000000000000" pitchFamily="2" charset="2"/>
                  </a:rPr>
                  <a:t> 2.45</a:t>
                </a:r>
                <a:endParaRPr lang="en-GB" b="1" dirty="0"/>
              </a:p>
              <a:p>
                <a:pPr lvl="1"/>
                <a:r>
                  <a:rPr lang="en-GB" b="1" dirty="0" smtClean="0"/>
                  <a:t>Petal </a:t>
                </a:r>
                <a:r>
                  <a:rPr lang="en-GB" b="1" dirty="0"/>
                  <a:t>width </a:t>
                </a: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en-US" b="1" dirty="0">
                    <a:sym typeface="Wingdings" panose="05000000000000000000" pitchFamily="2" charset="2"/>
                  </a:rPr>
                  <a:t> 1.75</a:t>
                </a:r>
              </a:p>
              <a:p>
                <a:r>
                  <a:rPr lang="en-GB" b="1" dirty="0" smtClean="0"/>
                  <a:t>Outcome is Iris </a:t>
                </a:r>
                <a:r>
                  <a:rPr lang="en-GB" b="1" dirty="0" err="1" smtClean="0"/>
                  <a:t>Virginica</a:t>
                </a:r>
                <a:r>
                  <a:rPr lang="en-GB" b="1" dirty="0" smtClean="0"/>
                  <a:t>  OR Iris Versicolor OR Iris </a:t>
                </a:r>
                <a:r>
                  <a:rPr lang="en-GB" b="1" dirty="0" err="1" smtClean="0"/>
                  <a:t>Setosa</a:t>
                </a:r>
                <a:r>
                  <a:rPr lang="en-GB" b="1" dirty="0" smtClean="0"/>
                  <a:t> with probabilities</a:t>
                </a:r>
              </a:p>
              <a:p>
                <a:r>
                  <a:rPr lang="en-GB" b="1" dirty="0" smtClean="0"/>
                  <a:t>Using CART training algorithm</a:t>
                </a:r>
              </a:p>
              <a:p>
                <a:pPr marL="252000" lvl="1" indent="0">
                  <a:buNone/>
                </a:pPr>
                <a:endParaRPr lang="en-GB" b="1" dirty="0" smtClean="0"/>
              </a:p>
              <a:p>
                <a:pPr marL="252000" lvl="1" indent="0">
                  <a:buNone/>
                </a:pPr>
                <a:endParaRPr lang="en-GB" b="1" dirty="0"/>
              </a:p>
              <a:p>
                <a:pPr lvl="1"/>
                <a:r>
                  <a:rPr lang="en-GB" b="1" dirty="0" smtClean="0"/>
                  <a:t>Lets see how it looks! </a:t>
                </a:r>
                <a:br>
                  <a:rPr lang="en-GB" b="1" dirty="0" smtClean="0"/>
                </a:br>
                <a:endParaRPr lang="en-GB" b="1" dirty="0"/>
              </a:p>
              <a:p>
                <a:pPr marL="594900" lvl="1" indent="-342900">
                  <a:buFont typeface="+mj-lt"/>
                  <a:buAutoNum type="arabicPeriod"/>
                </a:pPr>
                <a:endParaRPr lang="en-GB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000" y="1841771"/>
                <a:ext cx="11612364" cy="3795100"/>
              </a:xfrm>
              <a:blipFill>
                <a:blip r:embed="rId2"/>
                <a:stretch>
                  <a:fillRect l="-997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2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ecision tree for Iris data set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" y="1482101"/>
            <a:ext cx="11699326" cy="4367465"/>
          </a:xfrm>
        </p:spPr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Structure of decision tree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57527" y="1940025"/>
            <a:ext cx="7971817" cy="40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</a:t>
            </a:r>
            <a:r>
              <a:rPr lang="da-DK" dirty="0" smtClean="0"/>
              <a:t>ecison tree decision boundaries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99098"/>
            <a:ext cx="11612364" cy="4059676"/>
          </a:xfrm>
        </p:spPr>
        <p:txBody>
          <a:bodyPr/>
          <a:lstStyle/>
          <a:p>
            <a:r>
              <a:rPr lang="en-US" b="1" dirty="0" smtClean="0"/>
              <a:t>Depending on the depth of tree you get these boundaries</a:t>
            </a:r>
            <a:endParaRPr lang="en-US" b="1" dirty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77274" y="2240954"/>
            <a:ext cx="8577364" cy="36345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106038" y="2430340"/>
            <a:ext cx="7012022" cy="32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ecision tree for Iris data set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6407587-DA12-4CFA-ADF3-CB8F0A774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187" y="1482101"/>
                <a:ext cx="11699326" cy="4367465"/>
              </a:xfrm>
            </p:spPr>
            <p:txBody>
              <a:bodyPr/>
              <a:lstStyle/>
              <a:p>
                <a:r>
                  <a:rPr lang="en-US" b="1" dirty="0" smtClean="0">
                    <a:sym typeface="Wingdings" panose="05000000000000000000" pitchFamily="2" charset="2"/>
                  </a:rPr>
                  <a:t>Splitting 150 data by </a:t>
                </a:r>
              </a:p>
              <a:p>
                <a:r>
                  <a:rPr lang="en-US" b="1" dirty="0" smtClean="0">
                    <a:sym typeface="Wingdings" panose="05000000000000000000" pitchFamily="2" charset="2"/>
                  </a:rPr>
                  <a:t>Petal length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en-US" b="1" dirty="0" smtClean="0">
                    <a:sym typeface="Wingdings" panose="05000000000000000000" pitchFamily="2" charset="2"/>
                  </a:rPr>
                  <a:t> 2.45</a:t>
                </a:r>
                <a:endParaRPr lang="en-GB" b="1" dirty="0"/>
              </a:p>
              <a:p>
                <a:pPr lvl="1"/>
                <a:r>
                  <a:rPr lang="en-GB" b="1" dirty="0" smtClean="0"/>
                  <a:t>Yes (True</a:t>
                </a:r>
                <a:r>
                  <a:rPr lang="en-GB" b="1" dirty="0" smtClean="0"/>
                  <a:t>): </a:t>
                </a:r>
                <a:r>
                  <a:rPr lang="en-GB" b="1" dirty="0" smtClean="0"/>
                  <a:t>No more split sample size 50 [50,0,0], pure probability </a:t>
                </a:r>
                <a:r>
                  <a:rPr lang="en-GB" b="1" dirty="0" smtClean="0"/>
                  <a:t>50/50 = 1</a:t>
                </a:r>
                <a:endParaRPr lang="en-GB" b="1" dirty="0" smtClean="0"/>
              </a:p>
              <a:p>
                <a:pPr lvl="1"/>
                <a:r>
                  <a:rPr lang="en-GB" b="1" dirty="0" smtClean="0"/>
                  <a:t>No (False</a:t>
                </a:r>
                <a:r>
                  <a:rPr lang="en-GB" b="1" dirty="0" smtClean="0"/>
                  <a:t>): </a:t>
                </a:r>
                <a:r>
                  <a:rPr lang="en-GB" b="1" dirty="0" smtClean="0"/>
                  <a:t>Petal width </a:t>
                </a: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:r>
                  <a:rPr lang="en-US" b="1" dirty="0" smtClean="0">
                    <a:sym typeface="Wingdings" panose="05000000000000000000" pitchFamily="2" charset="2"/>
                  </a:rPr>
                  <a:t>1.75</a:t>
                </a:r>
              </a:p>
              <a:p>
                <a:pPr lvl="2"/>
                <a:r>
                  <a:rPr lang="en-US" b="1" dirty="0" smtClean="0">
                    <a:sym typeface="Wingdings" panose="05000000000000000000" pitchFamily="2" charset="2"/>
                  </a:rPr>
                  <a:t>Yes: Sample </a:t>
                </a:r>
                <a:r>
                  <a:rPr lang="en-US" b="1" dirty="0" smtClean="0">
                    <a:sym typeface="Wingdings" panose="05000000000000000000" pitchFamily="2" charset="2"/>
                  </a:rPr>
                  <a:t>size 54 [0,49,5], some impurity probability 49/54, 5/54</a:t>
                </a:r>
              </a:p>
              <a:p>
                <a:pPr lvl="2"/>
                <a:r>
                  <a:rPr lang="en-US" b="1" dirty="0" smtClean="0">
                    <a:sym typeface="Wingdings" panose="05000000000000000000" pitchFamily="2" charset="2"/>
                  </a:rPr>
                  <a:t>No: Sample </a:t>
                </a:r>
                <a:r>
                  <a:rPr lang="en-US" b="1" dirty="0" smtClean="0">
                    <a:sym typeface="Wingdings" panose="05000000000000000000" pitchFamily="2" charset="2"/>
                  </a:rPr>
                  <a:t>size 46 [0,1,45] , small impurity probability 45/46, 1/46</a:t>
                </a:r>
              </a:p>
              <a:p>
                <a:pPr marL="504000" lvl="2" indent="0">
                  <a:buNone/>
                </a:pPr>
                <a:endParaRPr lang="en-GB" b="1" dirty="0" smtClean="0"/>
              </a:p>
              <a:p>
                <a:endParaRPr lang="en-US" b="1" dirty="0" smtClean="0">
                  <a:sym typeface="Wingdings" panose="05000000000000000000" pitchFamily="2" charset="2"/>
                </a:endParaRPr>
              </a:p>
              <a:p>
                <a:r>
                  <a:rPr lang="en-US" b="1" dirty="0" smtClean="0">
                    <a:sym typeface="Wingdings" panose="05000000000000000000" pitchFamily="2" charset="2"/>
                  </a:rPr>
                  <a:t>But why 2,45 and 1,75 ? That</a:t>
                </a:r>
                <a:r>
                  <a:rPr lang="en-DK" b="1" dirty="0" smtClean="0">
                    <a:sym typeface="Wingdings" panose="05000000000000000000" pitchFamily="2" charset="2"/>
                  </a:rPr>
                  <a:t>’</a:t>
                </a:r>
                <a:r>
                  <a:rPr lang="en-US" b="1" dirty="0" smtClean="0">
                    <a:sym typeface="Wingdings" panose="05000000000000000000" pitchFamily="2" charset="2"/>
                  </a:rPr>
                  <a:t>s about impurity !</a:t>
                </a:r>
              </a:p>
              <a:p>
                <a:pPr marL="0" indent="0">
                  <a:buNone/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endParaRPr lang="en-US" b="1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6407587-DA12-4CFA-ADF3-CB8F0A774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187" y="1482101"/>
                <a:ext cx="11699326" cy="4367465"/>
              </a:xfrm>
              <a:blipFill>
                <a:blip r:embed="rId2"/>
                <a:stretch>
                  <a:fillRect l="-990" t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30.03.2022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6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ealand">
      <a:dk1>
        <a:sysClr val="windowText" lastClr="000000"/>
      </a:dk1>
      <a:lt1>
        <a:sysClr val="window" lastClr="FFFFFF"/>
      </a:lt1>
      <a:dk2>
        <a:srgbClr val="FFF387"/>
      </a:dk2>
      <a:lt2>
        <a:srgbClr val="EBEBEB"/>
      </a:lt2>
      <a:accent1>
        <a:srgbClr val="FFF387"/>
      </a:accent1>
      <a:accent2>
        <a:srgbClr val="FFF9C3"/>
      </a:accent2>
      <a:accent3>
        <a:srgbClr val="404040"/>
      </a:accent3>
      <a:accent4>
        <a:srgbClr val="6C6C6C"/>
      </a:accent4>
      <a:accent5>
        <a:srgbClr val="A6A6A6"/>
      </a:accent5>
      <a:accent6>
        <a:srgbClr val="CFCFCF"/>
      </a:accent6>
      <a:hlink>
        <a:srgbClr val="0000FF"/>
      </a:hlink>
      <a:folHlink>
        <a:srgbClr val="800080"/>
      </a:folHlink>
    </a:clrScheme>
    <a:fontScheme name="Zea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629529B-D61F-4CA2-8B3F-4CB5ED9AC818}" vid="{CF0482A3-DAA7-4A66-9D05-9D5782D2D78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194D2B0AECB742B7E4B8E3B27D9CCF" ma:contentTypeVersion="10" ma:contentTypeDescription="Opret et nyt dokument." ma:contentTypeScope="" ma:versionID="9d9b3eb10a31f6438a32fae849661369">
  <xsd:schema xmlns:xsd="http://www.w3.org/2001/XMLSchema" xmlns:xs="http://www.w3.org/2001/XMLSchema" xmlns:p="http://schemas.microsoft.com/office/2006/metadata/properties" xmlns:ns3="f7b946f2-60cf-4e95-a05f-542cd761d733" xmlns:ns4="106f563f-f301-471e-a8c8-8dbfd02567ff" targetNamespace="http://schemas.microsoft.com/office/2006/metadata/properties" ma:root="true" ma:fieldsID="12e64d066ffb309f0562fc83f0c0cc10" ns3:_="" ns4:_="">
    <xsd:import namespace="f7b946f2-60cf-4e95-a05f-542cd761d733"/>
    <xsd:import namespace="106f563f-f301-471e-a8c8-8dbfd0256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6f2-60cf-4e95-a05f-542cd761d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563f-f301-471e-a8c8-8dbfd0256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TemplafyTemplateConfiguration>{"elementsMetadata":[],"transformationConfigurations":[],"enableDocumentContentUpdater":true,"version":"1.2"}</TemplafyTemplateConfiguration>
</file>

<file path=customXml/itemProps1.xml><?xml version="1.0" encoding="utf-8"?>
<ds:datastoreItem xmlns:ds="http://schemas.openxmlformats.org/officeDocument/2006/customXml" ds:itemID="{7AB93E18-2430-4118-8FEB-D74D8D3F4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946f2-60cf-4e95-a05f-542cd761d733"/>
    <ds:schemaRef ds:uri="106f563f-f301-471e-a8c8-8dbfd025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115E36-F2C7-4208-B832-C80294E227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902525-B31A-4D8B-A89B-20EF1B80AB3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f7b946f2-60cf-4e95-a05f-542cd761d733"/>
    <ds:schemaRef ds:uri="http://schemas.microsoft.com/office/2006/documentManagement/types"/>
    <ds:schemaRef ds:uri="http://schemas.microsoft.com/office/infopath/2007/PartnerControls"/>
    <ds:schemaRef ds:uri="106f563f-f301-471e-a8c8-8dbfd02567ff"/>
    <ds:schemaRef ds:uri="http://purl.org/dc/elements/1.1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D29C588-5F38-4EC0-9F5C-9C2879B9564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892</Words>
  <Application>Microsoft Office PowerPoint</Application>
  <PresentationFormat>Widescreen</PresentationFormat>
  <Paragraphs>200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Wingdings</vt:lpstr>
      <vt:lpstr>Blank</vt:lpstr>
      <vt:lpstr>Decision Trees  The basics</vt:lpstr>
      <vt:lpstr>What is decision tree? </vt:lpstr>
      <vt:lpstr>Evaluation of decision trees? </vt:lpstr>
      <vt:lpstr>Choose and build classifier(s)</vt:lpstr>
      <vt:lpstr>The Iris flower case </vt:lpstr>
      <vt:lpstr>Choose and build classifier(s)</vt:lpstr>
      <vt:lpstr>Decision tree for Iris data set </vt:lpstr>
      <vt:lpstr>Decison tree decision boundaries</vt:lpstr>
      <vt:lpstr>Decision tree for Iris data set </vt:lpstr>
      <vt:lpstr>Gini impurity</vt:lpstr>
      <vt:lpstr>Training</vt:lpstr>
      <vt:lpstr>CART cost function </vt:lpstr>
      <vt:lpstr>Training average cost function</vt:lpstr>
      <vt:lpstr>Decison tree sensivity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2020-02-18T22:16:16Z</dcterms:created>
  <dcterms:modified xsi:type="dcterms:W3CDTF">2022-03-30T21:01:44Z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0x010100E4194D2B0AECB742B7E4B8E3B27D9CCF</vt:lpwstr>
  </property>
</Properties>
</file>